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78" r:id="rId4"/>
    <p:sldId id="258" r:id="rId5"/>
    <p:sldId id="260" r:id="rId6"/>
    <p:sldId id="276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5" r:id="rId16"/>
    <p:sldId id="277" r:id="rId17"/>
    <p:sldId id="273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CF778-D78A-41FC-9EAD-184EF14DE4A7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B48D-2368-4C28-ABAF-362FB735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EB76-BFDC-4320-A320-0ABF55364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5D8A-C341-4674-B2D6-77C1D38B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A3D6-7B13-4DDC-87A6-CE7BC175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EB49-F9D8-4F06-9713-44C9D0D7E9B2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C8D6-D095-4F7D-A435-7530A07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E8DF-289B-4597-9374-7C72E8A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2499EE-5F51-4906-9DE3-C9809D1DA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5333"/>
          <a:stretch/>
        </p:blipFill>
        <p:spPr>
          <a:xfrm>
            <a:off x="10287000" y="23813"/>
            <a:ext cx="1905000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C768-CD79-4F17-9219-23434804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01B4-34E9-4036-9070-3A5949F14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5C24E-D5B1-461E-AE61-C5EB5B2A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F4B-3223-408A-9621-6A06BC6F3B3A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0CB1-203B-4A75-9A94-92DE6080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8440-A21F-4152-B9DE-240605B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9D7D62-7D25-4A2E-84E0-A2589BE13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A7B9F-C50C-45EA-8A77-1705E674A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5B23-D260-40EA-8FD4-473ACDD2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5DB9-B6AA-483A-82A7-CF5F4153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B20A-18C4-49EE-B45E-2C8FD0713ECA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DEC3-9887-47CD-B26B-28746569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E4E-48EA-470D-8F65-F65FC02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358A05-D1EF-4F7A-A93D-76EBE5372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DC15-7555-4CF1-880B-26FB5CF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313E-5D50-437D-800C-C2941A14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1B88-E77D-40E1-9A32-9156E56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C78E-416F-4574-97B3-B2BCD4E7602A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91B3-91A1-4ADF-9179-5A1FF11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7E41-FEE5-4DCC-B687-F2FA171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001335-5B95-4EC7-9490-8F30795E8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2BD-90DF-442A-8C0E-84F274B4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56EEC-EA53-4CBA-A5D0-371BC4E0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7346-D5C7-4372-85E0-BFE476FF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A211-9326-4F89-93CD-3DB1851127FC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9BE8-6D74-4CD0-A7AE-ACF9E0D5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652A-5F72-48C7-9100-161C7C94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F478B-2348-4334-A80B-80C0EACE2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C85-61DA-4ECC-8BCF-90AEA24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584E-CDD2-46E7-B01F-AC88BDDB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3366-78BE-4C1A-B28A-859B038F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FBE0-C252-4388-BAD7-D0BF2CAE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FD02-B695-49A1-9C01-444589ECB2EA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7B41C-D971-4F1F-8851-F2430021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8F98A-BC54-4E07-B12D-6354B391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57F522-E85B-47D4-899B-96575977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D02-4843-4D07-8EBB-FF2A076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2663-360D-4E3B-A390-D6305828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8ED4E-2CD0-43C6-BFBA-BEF9DC10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F41-9C5E-46D9-B0BC-CB3F7306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BFED-2D54-415B-89BE-26D4D7109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54EC-D2C5-4635-927A-9BB05DA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5BE0-E657-4918-B26D-85A717801469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11EF3-8570-4991-86BC-9481635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09EE-DB09-4EC5-9D9E-67745B3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A0C570E-4A9E-45EE-B1D6-8A2CC6CFE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15CE-82FB-4E1F-B562-C9243C9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B343-B38D-4CCB-8413-FBE8D8B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960D-E05D-46FF-92AA-2B005B0B492F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8C03-4EEF-4F1A-AB2B-E3D7D47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48D40-2BED-4985-AABB-D2B52C1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93BDDD-7110-4732-9308-A5884225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0B44-D931-4E1F-B8DF-DBE7E74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68DD-2A49-4CA0-9936-746BABFFEA85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B6D1-96C9-4ADD-9CD9-A451974F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4C82-C24E-4D55-BEC9-B190CF96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1156F1-327C-41B8-81EF-CEBAE74A8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8A4-55BD-4967-9355-B967E1FE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3C9-3AA4-41F6-B17E-B745B314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F5EE-07F2-4744-95E3-BC0D8F7CE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2E4D6-CECA-42FA-987D-ED28EDA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4E9-97CD-4206-89EC-2F53E9905614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9E02-9481-40BD-A14A-28A362F7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9921-3D40-4179-8A5A-7F2DBC8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68A8354-D8CE-4208-9432-476C0CB8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91AE-0A7E-4200-81C4-E911C93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A34A5-E23D-4432-83EC-0FB76176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718A8-8469-41EF-82E7-2BFA04C2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50F2A-3F39-4836-8D89-0D156F20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D186-ED78-4D2D-A97F-EA64BBDE653D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84FED-903E-4FC4-B16F-4B51B4E2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7861A-21B7-47DF-877D-13FC80B3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8F75F02-9536-4D39-BA9F-0A71DECAA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7637-2E9A-4710-AB1C-15EA62C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7FDD-8A64-4DB2-8504-DB68C1F9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3CD3-1322-4DB2-865B-EEF8F86E5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3BC0-FB7A-42C4-A48E-005CA5C711DC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E8F3-D736-463A-B2D9-EA094BE4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F6A-6C8E-4FD5-B882-7847D068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C6F499-7DD3-40AC-AC5E-26D67FCAE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kyscraper in a cage&#10;&#10;Description automatically generated">
            <a:extLst>
              <a:ext uri="{FF2B5EF4-FFF2-40B4-BE49-F238E27FC236}">
                <a16:creationId xmlns:a16="http://schemas.microsoft.com/office/drawing/2014/main" id="{9BD3348F-765E-4D2D-A93C-955C6AC9C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30000"/>
          </a:blip>
          <a:srcRect b="443"/>
          <a:stretch/>
        </p:blipFill>
        <p:spPr>
          <a:xfrm>
            <a:off x="564765" y="0"/>
            <a:ext cx="11062472" cy="6195072"/>
          </a:xfrm>
          <a:prstGeom prst="rect">
            <a:avLst/>
          </a:prstGeom>
        </p:spPr>
      </p:pic>
      <p:sp>
        <p:nvSpPr>
          <p:cNvPr id="13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88A83-08E2-4135-932C-5FD9434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2320" y="881800"/>
            <a:ext cx="8242793" cy="2595563"/>
          </a:xfrm>
        </p:spPr>
        <p:txBody>
          <a:bodyPr>
            <a:normAutofit/>
          </a:bodyPr>
          <a:lstStyle/>
          <a:p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King county, WA</a:t>
            </a:r>
            <a:br>
              <a:rPr lang="en-US" sz="5000" dirty="0">
                <a:ln>
                  <a:solidFill>
                    <a:schemeClr val="tx1"/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Housing market</a:t>
            </a:r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9A4F-C81B-4488-8BE1-A9A18E9D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632" y="4208106"/>
            <a:ext cx="9283781" cy="1840268"/>
          </a:xfrm>
        </p:spPr>
        <p:txBody>
          <a:bodyPr>
            <a:normAutofit/>
          </a:bodyPr>
          <a:lstStyle/>
          <a:p>
            <a:r>
              <a:rPr lang="en-US" sz="2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By</a:t>
            </a:r>
            <a:r>
              <a:rPr lang="en-US" sz="2200" b="1" dirty="0">
                <a:ln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Chamila C. Dharmawardhana, PhD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12B5B1-BC40-4CD1-8541-549C5834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85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52BF65-A104-4DD3-8D54-285294DCC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A91E-EF4F-47FD-82B3-9AB15ADFC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27" y="0"/>
            <a:ext cx="1902117" cy="91447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4C82D51-BE45-4A80-84D1-69A4F5F674D4}"/>
              </a:ext>
            </a:extLst>
          </p:cNvPr>
          <p:cNvSpPr txBox="1">
            <a:spLocks/>
          </p:cNvSpPr>
          <p:nvPr/>
        </p:nvSpPr>
        <p:spPr>
          <a:xfrm>
            <a:off x="-3047" y="230736"/>
            <a:ext cx="7903029" cy="606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 Linear Regression-based Pricing Model </a:t>
            </a:r>
          </a:p>
        </p:txBody>
      </p:sp>
    </p:spTree>
    <p:extLst>
      <p:ext uri="{BB962C8B-B14F-4D97-AF65-F5344CB8AC3E}">
        <p14:creationId xmlns:p14="http://schemas.microsoft.com/office/powerpoint/2010/main" val="16032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54F0-7B6F-4350-B8F1-D36E280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72" y="260638"/>
            <a:ext cx="4634509" cy="16124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matter ? 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5C110E-EA0F-4A91-9EC8-94F0CA4F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E3ACF589-7527-47CE-ADEC-B6C3FF42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969-1F66-4F5A-9D87-1A43FBA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E3C63FF-63B3-4F54-8B04-285B7EF64FE3}"/>
              </a:ext>
            </a:extLst>
          </p:cNvPr>
          <p:cNvSpPr txBox="1">
            <a:spLocks/>
          </p:cNvSpPr>
          <p:nvPr/>
        </p:nvSpPr>
        <p:spPr>
          <a:xfrm>
            <a:off x="7429972" y="2155370"/>
            <a:ext cx="4634509" cy="4835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Average price seems to increase for waterfront properties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Larger view seem to increase the property value </a:t>
            </a:r>
          </a:p>
        </p:txBody>
      </p:sp>
    </p:spTree>
    <p:extLst>
      <p:ext uri="{BB962C8B-B14F-4D97-AF65-F5344CB8AC3E}">
        <p14:creationId xmlns:p14="http://schemas.microsoft.com/office/powerpoint/2010/main" val="188933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7A0D-063B-4094-B7F6-92CCFCB9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013" y="420624"/>
            <a:ext cx="5405562" cy="619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houses sold ?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number of houses sold </a:t>
            </a:r>
            <a:r>
              <a:rPr lang="en-US" dirty="0">
                <a:solidFill>
                  <a:schemeClr val="bg1"/>
                </a:solidFill>
              </a:rPr>
              <a:t>in May and in general spring and summer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66F4-FB6A-4403-B237-62E6B04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4E31D-9C66-4DEF-B593-40B7F41DC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8637" b="3724"/>
          <a:stretch/>
        </p:blipFill>
        <p:spPr>
          <a:xfrm>
            <a:off x="1158407" y="195016"/>
            <a:ext cx="5013637" cy="3233984"/>
          </a:xfr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6DD474-7EF0-4596-B7CE-19C837C04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" r="8130"/>
          <a:stretch/>
        </p:blipFill>
        <p:spPr>
          <a:xfrm>
            <a:off x="1130561" y="3495548"/>
            <a:ext cx="5041483" cy="33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40D-DDAB-4484-A4F4-337A6C5F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0CDE-E96B-48AD-9C1D-125C95DE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0"/>
            <a:ext cx="8021680" cy="6858000"/>
          </a:xfrm>
        </p:spPr>
        <p:txBody>
          <a:bodyPr anchor="ctr">
            <a:normAutofit/>
          </a:bodyPr>
          <a:lstStyle/>
          <a:p>
            <a:r>
              <a:rPr lang="en-US" dirty="0"/>
              <a:t>Biggest factors </a:t>
            </a:r>
            <a:r>
              <a:rPr lang="en-US" b="1" dirty="0" err="1"/>
              <a:t>lattitude</a:t>
            </a:r>
            <a:r>
              <a:rPr lang="en-US" b="1" dirty="0"/>
              <a:t>, waterfront, bathrooms and grade</a:t>
            </a:r>
          </a:p>
          <a:p>
            <a:r>
              <a:rPr lang="en-US" dirty="0"/>
              <a:t>Highest mean price </a:t>
            </a:r>
            <a:r>
              <a:rPr lang="en-US" dirty="0" err="1"/>
              <a:t>zipcodes</a:t>
            </a:r>
            <a:r>
              <a:rPr lang="en-US" dirty="0"/>
              <a:t> are 98039, 98040 and 98004 respectively</a:t>
            </a:r>
          </a:p>
          <a:p>
            <a:r>
              <a:rPr lang="en-US" dirty="0"/>
              <a:t>Grade has a 2</a:t>
            </a:r>
            <a:r>
              <a:rPr lang="en-US" baseline="30000" dirty="0"/>
              <a:t>nd</a:t>
            </a:r>
            <a:r>
              <a:rPr lang="en-US" dirty="0"/>
              <a:t> order correlation with mean price. For example a grade = 10 house have generally high-quality features. Finish work is better, and more design quality is seen in the floor plans. Generally have a larger square footage. </a:t>
            </a:r>
          </a:p>
          <a:p>
            <a:r>
              <a:rPr lang="en-US" dirty="0"/>
              <a:t>Most number of houses sold in spring and summer</a:t>
            </a:r>
          </a:p>
          <a:p>
            <a:r>
              <a:rPr lang="en-US" dirty="0"/>
              <a:t>For general houses 1.25 bathrooms/bedroom is the optimal</a:t>
            </a:r>
          </a:p>
          <a:p>
            <a:r>
              <a:rPr lang="en-US" dirty="0"/>
              <a:t>Bedrooms correlate linearly up to 5 bedrooms/house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1422-4F55-4CC4-AAD0-FB56493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2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FFCF-2ABF-4A9C-8E73-5BE05E7F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A446-F9EA-4157-872C-C88CDD27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6525"/>
            <a:ext cx="6906491" cy="6584949"/>
          </a:xfrm>
        </p:spPr>
        <p:txBody>
          <a:bodyPr anchor="ctr">
            <a:normAutofit/>
          </a:bodyPr>
          <a:lstStyle/>
          <a:p>
            <a:r>
              <a:rPr lang="en-US" dirty="0"/>
              <a:t>More features needed. Would be good to web scrape for more features.</a:t>
            </a:r>
          </a:p>
          <a:p>
            <a:endParaRPr lang="en-US" dirty="0"/>
          </a:p>
          <a:p>
            <a:r>
              <a:rPr lang="en-US" dirty="0"/>
              <a:t>One year of data is not enough for proper analysis. </a:t>
            </a:r>
          </a:p>
          <a:p>
            <a:endParaRPr lang="en-US" dirty="0"/>
          </a:p>
          <a:p>
            <a:r>
              <a:rPr lang="en-US" dirty="0"/>
              <a:t>Further statistical tests could’ve made the model better. </a:t>
            </a:r>
          </a:p>
          <a:p>
            <a:endParaRPr lang="en-US" dirty="0"/>
          </a:p>
          <a:p>
            <a:r>
              <a:rPr lang="en-US" dirty="0"/>
              <a:t>More data sources can be used. </a:t>
            </a:r>
          </a:p>
          <a:p>
            <a:endParaRPr lang="en-US" dirty="0"/>
          </a:p>
          <a:p>
            <a:r>
              <a:rPr lang="en-US" dirty="0"/>
              <a:t>Other ML methods might be tried for more accurate modelling.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5AFE-11C8-47B5-A4D4-9909D2C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2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FE82-EFC6-47FC-BDEE-795A2F02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90254"/>
            <a:ext cx="4087306" cy="64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Acknowledgement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www.jobinterviewtools.com/blog/wp-content/uploads/2010/01/dreamstimemedium_19473030-300x300.jpg">
            <a:extLst>
              <a:ext uri="{FF2B5EF4-FFF2-40B4-BE49-F238E27FC236}">
                <a16:creationId xmlns:a16="http://schemas.microsoft.com/office/drawing/2014/main" id="{9E66000F-0258-4484-BD18-FC7E52F52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0392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5F526-6341-4687-9FCC-07C9C098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A98EE3D-8CD1-4C3F-BD1C-C98C9596463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14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C374D-42AD-4044-A47E-150874117C2B}"/>
              </a:ext>
            </a:extLst>
          </p:cNvPr>
          <p:cNvSpPr txBox="1">
            <a:spLocks/>
          </p:cNvSpPr>
          <p:nvPr/>
        </p:nvSpPr>
        <p:spPr>
          <a:xfrm>
            <a:off x="7732366" y="5189220"/>
            <a:ext cx="2694553" cy="686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/>
              <a:t>Thank you</a:t>
            </a:r>
            <a:endParaRPr lang="en-US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627C00-B87B-433B-AEB0-777C7503D1B1}"/>
              </a:ext>
            </a:extLst>
          </p:cNvPr>
          <p:cNvSpPr txBox="1">
            <a:spLocks/>
          </p:cNvSpPr>
          <p:nvPr/>
        </p:nvSpPr>
        <p:spPr>
          <a:xfrm>
            <a:off x="6906670" y="2106930"/>
            <a:ext cx="4645250" cy="132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/>
            <a:r>
              <a:rPr lang="en-US" sz="2000" dirty="0"/>
              <a:t>Amber </a:t>
            </a:r>
            <a:r>
              <a:rPr lang="en-US" sz="2000" dirty="0" err="1"/>
              <a:t>Yandow</a:t>
            </a:r>
            <a:endParaRPr lang="en-US" sz="2000" dirty="0"/>
          </a:p>
          <a:p>
            <a:pPr marL="344488"/>
            <a:r>
              <a:rPr lang="en-US" sz="2000" dirty="0"/>
              <a:t> Dara </a:t>
            </a:r>
            <a:r>
              <a:rPr lang="en-US" sz="2000" dirty="0" err="1"/>
              <a:t>Paoletti</a:t>
            </a:r>
            <a:endParaRPr lang="en-US" sz="2000" dirty="0"/>
          </a:p>
          <a:p>
            <a:r>
              <a:rPr lang="en-US" sz="2000" dirty="0"/>
              <a:t>Prof. </a:t>
            </a:r>
            <a:r>
              <a:rPr lang="en-US" sz="2000" dirty="0" err="1"/>
              <a:t>Pasan</a:t>
            </a:r>
            <a:r>
              <a:rPr lang="en-US" sz="2000" dirty="0"/>
              <a:t> </a:t>
            </a:r>
            <a:r>
              <a:rPr lang="en-US" sz="2000" dirty="0" err="1"/>
              <a:t>Edirisinghe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12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C0B4-2604-45F2-BA23-4AA8F880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830" y="2942493"/>
            <a:ext cx="4454770" cy="1714134"/>
          </a:xfrm>
        </p:spPr>
        <p:txBody>
          <a:bodyPr>
            <a:noAutofit/>
          </a:bodyPr>
          <a:lstStyle/>
          <a:p>
            <a:r>
              <a:rPr lang="en-US" sz="72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2D4D-3C72-4B1C-B3E1-D683CBBD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9732-66C7-4A58-9EE9-27C002AA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5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BC2C-5506-494F-9CA8-8EE5578B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136525"/>
            <a:ext cx="10886209" cy="62201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642BB-3073-4231-9BBC-DCB15D49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8536"/>
            <a:ext cx="12192000" cy="5755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1-3</a:t>
            </a:r>
            <a:r>
              <a:rPr lang="en-US" sz="2200" dirty="0"/>
              <a:t>  Falls short of minimum building standards. Normally cabin or inferior structure.</a:t>
            </a:r>
          </a:p>
          <a:p>
            <a:pPr marL="519113" indent="-519113">
              <a:buNone/>
            </a:pPr>
            <a:r>
              <a:rPr lang="en-US" sz="2200" b="1" dirty="0"/>
              <a:t>4</a:t>
            </a:r>
            <a:r>
              <a:rPr lang="en-US" sz="2200" dirty="0"/>
              <a:t>     Generally older, low quality construction. Does not meet code.</a:t>
            </a:r>
          </a:p>
          <a:p>
            <a:pPr marL="0" indent="0">
              <a:buNone/>
            </a:pPr>
            <a:r>
              <a:rPr lang="en-US" sz="2200" b="1" dirty="0"/>
              <a:t>5</a:t>
            </a:r>
            <a:r>
              <a:rPr lang="en-US" sz="2200" dirty="0"/>
              <a:t>     Low construction costs and workmanship. Small, simple design.</a:t>
            </a:r>
          </a:p>
          <a:p>
            <a:pPr marL="0" indent="0">
              <a:buNone/>
            </a:pPr>
            <a:r>
              <a:rPr lang="en-US" sz="2200" b="1" dirty="0"/>
              <a:t>6</a:t>
            </a:r>
            <a:r>
              <a:rPr lang="en-US" sz="2200" dirty="0"/>
              <a:t>     Lowest grade currently meeting building code. Low quality materials and simple designs.</a:t>
            </a:r>
          </a:p>
          <a:p>
            <a:pPr marL="0" indent="0">
              <a:buNone/>
            </a:pPr>
            <a:r>
              <a:rPr lang="en-US" sz="2200" b="1" dirty="0"/>
              <a:t>7</a:t>
            </a:r>
            <a:r>
              <a:rPr lang="en-US" sz="2200" dirty="0"/>
              <a:t>     Average grade of construction and design. Commonly seen in plats and older sub-divisions.</a:t>
            </a:r>
          </a:p>
          <a:p>
            <a:pPr marL="457200" indent="-457200">
              <a:buNone/>
            </a:pPr>
            <a:r>
              <a:rPr lang="en-US" sz="2200" b="1" dirty="0"/>
              <a:t>8</a:t>
            </a:r>
            <a:r>
              <a:rPr lang="en-US" sz="2200" dirty="0"/>
              <a:t>     Just above average in construction and design. Usually better materials in both the exterior and interior finish work.</a:t>
            </a:r>
          </a:p>
          <a:p>
            <a:pPr marL="0" indent="0">
              <a:buNone/>
            </a:pPr>
            <a:r>
              <a:rPr lang="en-US" sz="2200" b="1" dirty="0"/>
              <a:t>9</a:t>
            </a:r>
            <a:r>
              <a:rPr lang="en-US" sz="2200" dirty="0"/>
              <a:t>     Better architectural design with extra interior and exterior design and quality.</a:t>
            </a:r>
          </a:p>
          <a:p>
            <a:pPr marL="457200" indent="-457200">
              <a:buNone/>
            </a:pPr>
            <a:r>
              <a:rPr lang="en-US" sz="2200" b="1" dirty="0"/>
              <a:t>10</a:t>
            </a:r>
            <a:r>
              <a:rPr lang="en-US" sz="2200" dirty="0"/>
              <a:t>   Homes of this quality generally have high quality features. Finish work is better and more design quality is seen in the floor plans. Generally have a larger square footage.</a:t>
            </a:r>
          </a:p>
          <a:p>
            <a:pPr marL="457200" indent="-457200">
              <a:buNone/>
            </a:pPr>
            <a:r>
              <a:rPr lang="en-US" sz="2200" b="1" dirty="0"/>
              <a:t>11</a:t>
            </a:r>
            <a:r>
              <a:rPr lang="en-US" sz="2200" dirty="0"/>
              <a:t>   Custom design and higher quality finish work with added amenities of solid woods, bathroom fixtures and more luxurious options.</a:t>
            </a:r>
          </a:p>
          <a:p>
            <a:pPr marL="457200" indent="-457200">
              <a:buNone/>
            </a:pPr>
            <a:r>
              <a:rPr lang="en-US" sz="2200" b="1" dirty="0"/>
              <a:t>12</a:t>
            </a:r>
            <a:r>
              <a:rPr lang="en-US" sz="2200" dirty="0"/>
              <a:t>   Custom design and excellent builders. All materials are of the highest quality and all conveniences are present.</a:t>
            </a:r>
          </a:p>
          <a:p>
            <a:pPr marL="457200" indent="-457200">
              <a:buNone/>
            </a:pPr>
            <a:r>
              <a:rPr lang="en-US" sz="2200" b="1" dirty="0"/>
              <a:t>13</a:t>
            </a:r>
            <a:r>
              <a:rPr lang="en-US" sz="2200" dirty="0"/>
              <a:t>   Generally custom designed and built. Mansion level. Large amount of highest quality cabinet work, wood trim, marble, entry ways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21D8-D86D-4105-AA42-2A763E18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1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D3EF-8CCE-426B-A24E-F83C62A0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Bathroom/bedroom price variation</a:t>
            </a:r>
          </a:p>
        </p:txBody>
      </p:sp>
      <p:pic>
        <p:nvPicPr>
          <p:cNvPr id="6" name="Content Placeholder 5" descr="A picture containing pencil&#10;&#10;Description automatically generated">
            <a:extLst>
              <a:ext uri="{FF2B5EF4-FFF2-40B4-BE49-F238E27FC236}">
                <a16:creationId xmlns:a16="http://schemas.microsoft.com/office/drawing/2014/main" id="{0B48B2D1-A43E-40C4-9020-16A17E87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F5688-8CCC-48E1-86C2-A3E01C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1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C067-C78F-4B6E-9A0E-C58E30D6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Zipcode</a:t>
            </a:r>
            <a:r>
              <a:rPr lang="en-US" dirty="0"/>
              <a:t> price variation </a:t>
            </a:r>
          </a:p>
        </p:txBody>
      </p:sp>
      <p:pic>
        <p:nvPicPr>
          <p:cNvPr id="6" name="Content Placeholder 5" descr="A picture containing pencil, sitting, parked&#10;&#10;Description automatically generated">
            <a:extLst>
              <a:ext uri="{FF2B5EF4-FFF2-40B4-BE49-F238E27FC236}">
                <a16:creationId xmlns:a16="http://schemas.microsoft.com/office/drawing/2014/main" id="{624A5B16-A2F8-49DF-AB1E-F3A1C3A27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258831" y="1520826"/>
            <a:ext cx="11696286" cy="483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1710-AC6F-4002-A784-1BCEEC66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2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98B-EE6B-430E-BAC1-8430D8B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36525"/>
            <a:ext cx="10515600" cy="820014"/>
          </a:xfrm>
        </p:spPr>
        <p:txBody>
          <a:bodyPr/>
          <a:lstStyle/>
          <a:p>
            <a:r>
              <a:rPr lang="en-US" dirty="0"/>
              <a:t>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4591-78F5-4D73-ABE5-580E2E3B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3DE82-CE94-417C-B598-369CCD0912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192" y="1016997"/>
          <a:ext cx="10868608" cy="4824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7152">
                  <a:extLst>
                    <a:ext uri="{9D8B030D-6E8A-4147-A177-3AD203B41FA5}">
                      <a16:colId xmlns:a16="http://schemas.microsoft.com/office/drawing/2014/main" val="2455468898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878010055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076799651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2678357865"/>
                    </a:ext>
                  </a:extLst>
                </a:gridCol>
              </a:tblGrid>
              <a:tr h="5889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Price</a:t>
                      </a:r>
                      <a:r>
                        <a:rPr lang="en-US" sz="3200" dirty="0"/>
                        <a:t> = 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2992"/>
                  </a:ext>
                </a:extLst>
              </a:tr>
              <a:tr h="5889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Discrete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5638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 sold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built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50774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renovated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bedrooms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 of 15</a:t>
                      </a:r>
                    </a:p>
                    <a:p>
                      <a:pPr algn="ctr"/>
                      <a:r>
                        <a:rPr lang="en-US" sz="2000" dirty="0"/>
                        <a:t>neighbors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 of 15</a:t>
                      </a:r>
                    </a:p>
                    <a:p>
                      <a:pPr algn="ctr"/>
                      <a:r>
                        <a:rPr lang="en-US" sz="2000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82694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above 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04795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waterfront property 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View quality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6177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92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zipcode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549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97B82B-3BDF-4CD9-A106-524DA3CCEF6B}"/>
              </a:ext>
            </a:extLst>
          </p:cNvPr>
          <p:cNvSpPr txBox="1"/>
          <p:nvPr/>
        </p:nvSpPr>
        <p:spPr>
          <a:xfrm>
            <a:off x="410547" y="6107371"/>
            <a:ext cx="105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resultant model is expected to pick the most essential features for house prediction out of these 19 </a:t>
            </a:r>
          </a:p>
        </p:txBody>
      </p:sp>
    </p:spTree>
    <p:extLst>
      <p:ext uri="{BB962C8B-B14F-4D97-AF65-F5344CB8AC3E}">
        <p14:creationId xmlns:p14="http://schemas.microsoft.com/office/powerpoint/2010/main" val="112331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8" y="1514263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2500604"/>
            <a:ext cx="5439747" cy="385574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Realtor King LLC desires to have a data driven pricing model for King county Washington.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the current price distribution ?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factors affects the value of a house ? 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important to buyers and sellers? 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44B-9203-4D09-B29E-CC412E03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27" y="1482214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About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71" y="2281085"/>
            <a:ext cx="5439747" cy="4576906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A data driven house pricing model for King county Washington.</a:t>
            </a:r>
            <a:r>
              <a:rPr lang="en-US" sz="2400" dirty="0"/>
              <a:t> </a:t>
            </a:r>
            <a:endParaRPr lang="en-US" sz="2000" dirty="0"/>
          </a:p>
          <a:p>
            <a:pPr marL="290513" indent="0">
              <a:buNone/>
            </a:pPr>
            <a:r>
              <a:rPr lang="en-US" sz="2400" dirty="0"/>
              <a:t>Seattle belongs to the King county of Washington state. In this blog I describe a multi-linear regression model to predict the housing price in King county based on machine learning. I will outline the main factors that directly relate to the house price and recommendation for both buyers and     sellers.</a:t>
            </a:r>
          </a:p>
        </p:txBody>
      </p:sp>
    </p:spTree>
    <p:extLst>
      <p:ext uri="{BB962C8B-B14F-4D97-AF65-F5344CB8AC3E}">
        <p14:creationId xmlns:p14="http://schemas.microsoft.com/office/powerpoint/2010/main" val="219337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60E7-DBFF-4669-9F83-6A715183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and modeling constraints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4E73-4DDB-4C33-B3CF-90E54E5B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 Sources</a:t>
            </a:r>
          </a:p>
          <a:p>
            <a:r>
              <a:rPr lang="en-US" dirty="0"/>
              <a:t>King county housing price data from 2014 to 2015 year.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Model assumptions</a:t>
            </a:r>
          </a:p>
          <a:p>
            <a:r>
              <a:rPr lang="en-US" dirty="0"/>
              <a:t>Time sample: 2014 – 2015. </a:t>
            </a:r>
          </a:p>
          <a:p>
            <a:r>
              <a:rPr lang="en-US" dirty="0"/>
              <a:t>Region : King county, WA</a:t>
            </a:r>
          </a:p>
          <a:p>
            <a:r>
              <a:rPr lang="en-US" dirty="0"/>
              <a:t>Features: 19 distinct features are considered with Price as the target</a:t>
            </a:r>
          </a:p>
          <a:p>
            <a:r>
              <a:rPr lang="en-US" dirty="0"/>
              <a:t>Model: </a:t>
            </a:r>
            <a:r>
              <a:rPr lang="en-US"/>
              <a:t>multivariate linear </a:t>
            </a:r>
            <a:r>
              <a:rPr lang="en-US" dirty="0"/>
              <a:t>regression may be suitable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EE0C-4401-46DB-BC91-30C32A2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>
                <a:spcAft>
                  <a:spcPts val="600"/>
                </a:spcAft>
              </a:pPr>
              <a:t>4</a:t>
            </a:fld>
            <a:endParaRPr lang="en-US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82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D05-1F74-4709-88FC-2697D6E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6431"/>
          </a:xfrm>
        </p:spPr>
        <p:txBody>
          <a:bodyPr/>
          <a:lstStyle/>
          <a:p>
            <a:r>
              <a:rPr lang="en-US" dirty="0"/>
              <a:t>Housing price distribution (2014 – 2015)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57E5-5CB6-46B4-AE42-2C3E1A1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C7F67-0952-44D3-B89A-5C8A556F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0580" r="9007" b="5841"/>
          <a:stretch/>
        </p:blipFill>
        <p:spPr>
          <a:xfrm>
            <a:off x="85217" y="912956"/>
            <a:ext cx="12020192" cy="6018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E17D9-D7E3-4274-8A16-15F19974B1E8}"/>
              </a:ext>
            </a:extLst>
          </p:cNvPr>
          <p:cNvSpPr txBox="1"/>
          <p:nvPr/>
        </p:nvSpPr>
        <p:spPr>
          <a:xfrm>
            <a:off x="5187821" y="4621605"/>
            <a:ext cx="642879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More than 99% of the houses are less than $ 2 million</a:t>
            </a:r>
          </a:p>
        </p:txBody>
      </p:sp>
    </p:spTree>
    <p:extLst>
      <p:ext uri="{BB962C8B-B14F-4D97-AF65-F5344CB8AC3E}">
        <p14:creationId xmlns:p14="http://schemas.microsoft.com/office/powerpoint/2010/main" val="116623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C7460-6181-4851-BAB5-9251170E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OSEMN Methodology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DBE7-1343-469C-93D9-1D79A4A0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6525"/>
            <a:ext cx="7889745" cy="6721475"/>
          </a:xfrm>
        </p:spPr>
        <p:txBody>
          <a:bodyPr anchor="ctr">
            <a:normAutofit lnSpcReduction="10000"/>
          </a:bodyPr>
          <a:lstStyle/>
          <a:p>
            <a:r>
              <a:rPr lang="en-US" b="1" dirty="0"/>
              <a:t>Obtain</a:t>
            </a:r>
            <a:r>
              <a:rPr lang="en-US" dirty="0"/>
              <a:t> : get data, evaluate requirements and formulate set of specific questions, the project can likely answer. </a:t>
            </a:r>
          </a:p>
          <a:p>
            <a:endParaRPr lang="en-US" dirty="0"/>
          </a:p>
          <a:p>
            <a:r>
              <a:rPr lang="en-US" b="1" dirty="0"/>
              <a:t>Scrub</a:t>
            </a:r>
            <a:r>
              <a:rPr lang="en-US" dirty="0"/>
              <a:t>: Process and clean data. Remove outliers.</a:t>
            </a:r>
          </a:p>
          <a:p>
            <a:endParaRPr lang="en-US" dirty="0"/>
          </a:p>
          <a:p>
            <a:r>
              <a:rPr lang="en-US" b="1" dirty="0"/>
              <a:t>Explore</a:t>
            </a:r>
            <a:r>
              <a:rPr lang="en-US" dirty="0"/>
              <a:t>: analyze and visualize data as much as possible to illuminate the questions. </a:t>
            </a:r>
          </a:p>
          <a:p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: pic a suitable ML model and fit the data. Validate the model and test for accuracy.</a:t>
            </a:r>
          </a:p>
          <a:p>
            <a:endParaRPr lang="en-US" dirty="0"/>
          </a:p>
          <a:p>
            <a:r>
              <a:rPr lang="en-US" b="1" dirty="0"/>
              <a:t>Interpret</a:t>
            </a:r>
            <a:r>
              <a:rPr lang="en-US" dirty="0"/>
              <a:t>: more data analysis and visualization and interpret the model in order to answer the questions in the first section.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1608-148A-4BEC-8C0E-42A86A5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7903-5CD4-448D-B570-F0E51AC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640263"/>
            <a:ext cx="3805256" cy="134497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Comparison of predicted vs real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0B4953D-0D11-4184-8DAC-4B6ED77A2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r="-3" b="553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E30F39-E1FD-43FB-A5B3-BB36970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121763"/>
            <a:ext cx="4416136" cy="43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Selected features from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EC11-B6FB-4746-BB27-0E3BF270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A48F1C-7D78-4ED5-95CD-24F9BA32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54967"/>
              </p:ext>
            </p:extLst>
          </p:nvPr>
        </p:nvGraphicFramePr>
        <p:xfrm>
          <a:off x="7450494" y="2467946"/>
          <a:ext cx="4595325" cy="21133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65130">
                  <a:extLst>
                    <a:ext uri="{9D8B030D-6E8A-4147-A177-3AD203B41FA5}">
                      <a16:colId xmlns:a16="http://schemas.microsoft.com/office/drawing/2014/main" val="3114139715"/>
                    </a:ext>
                  </a:extLst>
                </a:gridCol>
                <a:gridCol w="1398420">
                  <a:extLst>
                    <a:ext uri="{9D8B030D-6E8A-4147-A177-3AD203B41FA5}">
                      <a16:colId xmlns:a16="http://schemas.microsoft.com/office/drawing/2014/main" val="4001986835"/>
                    </a:ext>
                  </a:extLst>
                </a:gridCol>
                <a:gridCol w="1531775">
                  <a:extLst>
                    <a:ext uri="{9D8B030D-6E8A-4147-A177-3AD203B41FA5}">
                      <a16:colId xmlns:a16="http://schemas.microsoft.com/office/drawing/2014/main" val="3767367655"/>
                    </a:ext>
                  </a:extLst>
                </a:gridCol>
              </a:tblGrid>
              <a:tr h="42454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zipcode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lat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long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962460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bedrooms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bathrooms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floors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9535873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grade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condition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waterfront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3372"/>
                  </a:ext>
                </a:extLst>
              </a:tr>
              <a:tr h="40121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yr_built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season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sqft_living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74416"/>
                  </a:ext>
                </a:extLst>
              </a:tr>
              <a:tr h="429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sqft_basement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sqft_lot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sqft_living15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754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1A7426-B1FF-4833-B347-6A6E17C6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82" y="4744617"/>
            <a:ext cx="6773138" cy="211338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5596C9-CC6F-48BF-8ABB-F19373F177B1}"/>
              </a:ext>
            </a:extLst>
          </p:cNvPr>
          <p:cNvSpPr/>
          <p:nvPr/>
        </p:nvSpPr>
        <p:spPr>
          <a:xfrm>
            <a:off x="8537510" y="5113176"/>
            <a:ext cx="3300564" cy="205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2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550" y="246888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size matter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2323322"/>
            <a:ext cx="4441849" cy="4431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2 floors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5 bedrooms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7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D9B16-B638-411E-A4F1-49D7992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936" y="306115"/>
            <a:ext cx="4511733" cy="1359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and quality matter ? 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1974C7A-F9E8-44FD-8CEF-70925B1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9A29E4B5-9CB4-428F-A861-BD2C8BC9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B5020-704D-4453-B778-2C4DFF1C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6F173AB-BBB7-4DC5-9BD4-C183188F2429}"/>
              </a:ext>
            </a:extLst>
          </p:cNvPr>
          <p:cNvSpPr txBox="1">
            <a:spLocks/>
          </p:cNvSpPr>
          <p:nvPr/>
        </p:nvSpPr>
        <p:spPr>
          <a:xfrm>
            <a:off x="7527935" y="2146041"/>
            <a:ext cx="4511733" cy="44650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variance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 &gt; 3 will increase property value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Grade has a quadratic  relationship with price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91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883</Words>
  <Application>Microsoft Office PowerPoint</Application>
  <PresentationFormat>Widescreen</PresentationFormat>
  <Paragraphs>151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King county, WA Housing market</vt:lpstr>
      <vt:lpstr>Project objectives</vt:lpstr>
      <vt:lpstr>About</vt:lpstr>
      <vt:lpstr>Data sources and modeling constraints</vt:lpstr>
      <vt:lpstr>Housing price distribution (2014 – 2015) </vt:lpstr>
      <vt:lpstr>OSEMN Methodology</vt:lpstr>
      <vt:lpstr>Comparison of predicted vs real</vt:lpstr>
      <vt:lpstr>Does the size matter ?  </vt:lpstr>
      <vt:lpstr>Does the look and quality matter ? </vt:lpstr>
      <vt:lpstr>Does the look matter ? </vt:lpstr>
      <vt:lpstr>Most houses sold ?  Most number of houses sold in May and in general spring and summer</vt:lpstr>
      <vt:lpstr>Conclusions</vt:lpstr>
      <vt:lpstr>Future work</vt:lpstr>
      <vt:lpstr>Acknowledgement</vt:lpstr>
      <vt:lpstr>Extra slides</vt:lpstr>
      <vt:lpstr>Grade</vt:lpstr>
      <vt:lpstr>Bathroom/bedroom price variation</vt:lpstr>
      <vt:lpstr>Zipcode price variation </vt:lpstr>
      <vt:lpstr>The dataset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 Housing market</dc:title>
  <dc:creator>Chamila Dharmawardhana</dc:creator>
  <cp:lastModifiedBy>Chamila Dharmawardhana</cp:lastModifiedBy>
  <cp:revision>4</cp:revision>
  <dcterms:created xsi:type="dcterms:W3CDTF">2020-05-12T02:37:13Z</dcterms:created>
  <dcterms:modified xsi:type="dcterms:W3CDTF">2020-08-05T16:44:43Z</dcterms:modified>
</cp:coreProperties>
</file>